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3" r:id="rId1"/>
  </p:sldMasterIdLst>
  <p:notesMasterIdLst>
    <p:notesMasterId r:id="rId51"/>
  </p:notesMasterIdLst>
  <p:sldIdLst>
    <p:sldId id="256" r:id="rId2"/>
    <p:sldId id="279" r:id="rId3"/>
    <p:sldId id="276" r:id="rId4"/>
    <p:sldId id="274" r:id="rId5"/>
    <p:sldId id="275" r:id="rId6"/>
    <p:sldId id="277" r:id="rId7"/>
    <p:sldId id="278" r:id="rId8"/>
    <p:sldId id="295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284" r:id="rId21"/>
    <p:sldId id="283" r:id="rId22"/>
    <p:sldId id="285" r:id="rId23"/>
    <p:sldId id="286" r:id="rId24"/>
    <p:sldId id="287" r:id="rId25"/>
    <p:sldId id="288" r:id="rId26"/>
    <p:sldId id="289" r:id="rId27"/>
    <p:sldId id="294" r:id="rId28"/>
    <p:sldId id="265" r:id="rId29"/>
    <p:sldId id="264" r:id="rId30"/>
    <p:sldId id="290" r:id="rId31"/>
    <p:sldId id="291" r:id="rId32"/>
    <p:sldId id="292" r:id="rId33"/>
    <p:sldId id="293" r:id="rId34"/>
    <p:sldId id="266" r:id="rId35"/>
    <p:sldId id="262" r:id="rId36"/>
    <p:sldId id="281" r:id="rId37"/>
    <p:sldId id="282" r:id="rId38"/>
    <p:sldId id="263" r:id="rId39"/>
    <p:sldId id="257" r:id="rId40"/>
    <p:sldId id="258" r:id="rId41"/>
    <p:sldId id="259" r:id="rId42"/>
    <p:sldId id="260" r:id="rId43"/>
    <p:sldId id="261" r:id="rId44"/>
    <p:sldId id="269" r:id="rId45"/>
    <p:sldId id="267" r:id="rId46"/>
    <p:sldId id="268" r:id="rId47"/>
    <p:sldId id="272" r:id="rId48"/>
    <p:sldId id="271" r:id="rId49"/>
    <p:sldId id="273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58"/>
    <p:restoredTop sz="94607"/>
  </p:normalViewPr>
  <p:slideViewPr>
    <p:cSldViewPr snapToGrid="0" snapToObjects="1">
      <p:cViewPr>
        <p:scale>
          <a:sx n="100" d="100"/>
          <a:sy n="100" d="100"/>
        </p:scale>
        <p:origin x="2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2661B-E18C-7E49-8592-13F9DEF90DDF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24F91-7C15-494C-A38D-0CFE0BF3F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92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24F91-7C15-494C-A38D-0CFE0BF3F3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72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24F91-7C15-494C-A38D-0CFE0BF3F35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25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053D6-F2CD-0E4A-A9A9-0D2DBDF6BFD8}" type="datetime1">
              <a:rPr lang="en-US" smtClean="0"/>
              <a:t>4/4/18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FEFF-18F9-004E-B420-340B76B609FF}" type="datetime1">
              <a:rPr lang="en-US" smtClean="0"/>
              <a:t>4/4/18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DC25B-D0C8-9A46-B2B9-8808F614DBB4}" type="datetime1">
              <a:rPr lang="en-US" smtClean="0"/>
              <a:t>4/4/18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B7387-6CA3-9347-B23A-7BB0808953DB}" type="datetime1">
              <a:rPr lang="en-US" smtClean="0"/>
              <a:t>4/4/18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C378-CF93-B741-9E21-7950D6249CC2}" type="datetime1">
              <a:rPr lang="en-US" smtClean="0"/>
              <a:t>4/4/18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A18FF-E945-134A-9A15-36DC195B638B}" type="datetime1">
              <a:rPr lang="en-US" smtClean="0"/>
              <a:t>4/4/18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A6AFD-15C3-A446-A57D-E3D19DEC4E8A}" type="datetime1">
              <a:rPr lang="en-US" smtClean="0"/>
              <a:t>4/4/18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354E1-414A-3C47-B7F7-3A7F8BEEEAF2}" type="datetime1">
              <a:rPr lang="en-US" smtClean="0"/>
              <a:t>4/4/18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92B4-142F-C04A-BF54-210BE1635EC2}" type="datetime1">
              <a:rPr lang="en-US" smtClean="0"/>
              <a:t>4/4/18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7B7C2-ABFA-EB4C-99C5-A6AFF6228042}" type="datetime1">
              <a:rPr lang="en-US" smtClean="0"/>
              <a:t>4/4/18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5B8D408-D633-A245-B4AC-84265F17CD68}" type="datetime1">
              <a:rPr lang="en-US" smtClean="0"/>
              <a:t>4/4/18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71C6E-BEBE-4241-96C8-C283F626DA9F}" type="datetime1">
              <a:rPr lang="en-US" smtClean="0"/>
              <a:t>4/4/18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047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on-prime_attribute" TargetMode="External"/><Relationship Id="rId4" Type="http://schemas.openxmlformats.org/officeDocument/2006/relationships/hyperlink" Target="https://en.wikipedia.org/wiki/Functional_dependency" TargetMode="External"/><Relationship Id="rId5" Type="http://schemas.openxmlformats.org/officeDocument/2006/relationships/hyperlink" Target="https://en.wikipedia.org/wiki/Proper_subset" TargetMode="External"/><Relationship Id="rId6" Type="http://schemas.openxmlformats.org/officeDocument/2006/relationships/hyperlink" Target="https://en.wikipedia.org/wiki/Candidate_ke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econd_normal_for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lation_(database)" TargetMode="External"/><Relationship Id="rId4" Type="http://schemas.openxmlformats.org/officeDocument/2006/relationships/hyperlink" Target="https://en.wikipedia.org/wiki/Second_normal_for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Third_normal_form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Fourth_normal_for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mantically" TargetMode="External"/><Relationship Id="rId4" Type="http://schemas.openxmlformats.org/officeDocument/2006/relationships/hyperlink" Target="https://en.wikipedia.org/wiki/Table_(database)" TargetMode="External"/><Relationship Id="rId5" Type="http://schemas.openxmlformats.org/officeDocument/2006/relationships/hyperlink" Target="https://en.wikipedia.org/wiki/If_and_only_if" TargetMode="External"/><Relationship Id="rId6" Type="http://schemas.openxmlformats.org/officeDocument/2006/relationships/hyperlink" Target="https://en.wikipedia.org/wiki/Join_dependency" TargetMode="External"/><Relationship Id="rId7" Type="http://schemas.openxmlformats.org/officeDocument/2006/relationships/hyperlink" Target="https://en.wikipedia.org/wiki/Candidate_key" TargetMode="External"/><Relationship Id="rId8" Type="http://schemas.openxmlformats.org/officeDocument/2006/relationships/hyperlink" Target="https://en.wikipedia.org/wiki/Fifth_normal_form" TargetMode="External"/><Relationship Id="rId9" Type="http://schemas.openxmlformats.org/officeDocument/2006/relationships/hyperlink" Target="https://en.wikipedia.org/wiki/Fourth_normal_for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Database_normalizatio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en-us/help/283878/description-of-the-database-normalization-basics" TargetMode="External"/><Relationship Id="rId4" Type="http://schemas.openxmlformats.org/officeDocument/2006/relationships/hyperlink" Target="https://en.wikipedia.org/wiki/Isomorphis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First_normal_for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SQL and Database Training</a:t>
            </a: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design a database and Write efficient queries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89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CJ Date </a:t>
            </a:r>
            <a:r>
              <a:rPr lang="mr-IN" dirty="0" smtClean="0"/>
              <a:t>–</a:t>
            </a:r>
            <a:r>
              <a:rPr lang="en-US" dirty="0" smtClean="0"/>
              <a:t> First normal form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</a:t>
            </a:r>
            <a:r>
              <a:rPr lang="en-US" dirty="0" smtClean="0"/>
              <a:t>o </a:t>
            </a:r>
            <a:r>
              <a:rPr lang="en-US" dirty="0"/>
              <a:t>top-to-bottom ordering to the rows.</a:t>
            </a:r>
          </a:p>
          <a:p>
            <a:r>
              <a:rPr lang="en-US" dirty="0" smtClean="0"/>
              <a:t>No </a:t>
            </a:r>
            <a:r>
              <a:rPr lang="en-US" dirty="0"/>
              <a:t>left-to-right ordering to the columns.</a:t>
            </a:r>
          </a:p>
          <a:p>
            <a:r>
              <a:rPr lang="en-US" dirty="0" smtClean="0"/>
              <a:t>No </a:t>
            </a:r>
            <a:r>
              <a:rPr lang="en-US" dirty="0"/>
              <a:t>duplicate rows.</a:t>
            </a:r>
          </a:p>
          <a:p>
            <a:r>
              <a:rPr lang="en-US" dirty="0"/>
              <a:t>Every row-and-column intersection contains exactly one value from the applicable domain (and nothing else).</a:t>
            </a:r>
          </a:p>
          <a:p>
            <a:r>
              <a:rPr lang="en-US" dirty="0"/>
              <a:t>All columns are regular [i.e. rows have no hidden components such as row IDs, object IDs, or hidden timestamps</a:t>
            </a:r>
            <a:r>
              <a:rPr lang="en-US" dirty="0" smtClean="0"/>
              <a:t>].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553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normal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en.wikipedia.org/wiki/Second_normal_form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relation is in 2NF if it is in 1NF and no </a:t>
            </a:r>
            <a:r>
              <a:rPr lang="en-US" dirty="0">
                <a:hlinkClick r:id="rId3" tooltip="Non-prime attribute"/>
              </a:rPr>
              <a:t>non-prime attribute</a:t>
            </a:r>
            <a:r>
              <a:rPr lang="en-US" dirty="0"/>
              <a:t> is </a:t>
            </a:r>
            <a:r>
              <a:rPr lang="en-US" dirty="0">
                <a:hlinkClick r:id="rId4" tooltip="Functional dependency"/>
              </a:rPr>
              <a:t>dependent</a:t>
            </a:r>
            <a:r>
              <a:rPr lang="en-US" dirty="0"/>
              <a:t> on any </a:t>
            </a:r>
            <a:r>
              <a:rPr lang="en-US" dirty="0">
                <a:hlinkClick r:id="rId5" tooltip="Proper subset"/>
              </a:rPr>
              <a:t>proper subset</a:t>
            </a:r>
            <a:r>
              <a:rPr lang="en-US" dirty="0"/>
              <a:t> of any </a:t>
            </a:r>
            <a:r>
              <a:rPr lang="en-US" dirty="0">
                <a:hlinkClick r:id="rId6" tooltip="Candidate key"/>
              </a:rPr>
              <a:t>candidate key</a:t>
            </a:r>
            <a:r>
              <a:rPr lang="en-US" dirty="0"/>
              <a:t> of the relation. </a:t>
            </a:r>
            <a:r>
              <a:rPr lang="en-US" b="1" dirty="0"/>
              <a:t>A non-prime attribute of a relation</a:t>
            </a:r>
            <a:r>
              <a:rPr lang="en-US" dirty="0"/>
              <a:t> is an attribute that is not a part of any candidate key of the relation.</a:t>
            </a:r>
          </a:p>
          <a:p>
            <a:r>
              <a:rPr lang="en-US" dirty="0" smtClean="0"/>
              <a:t>I.e., </a:t>
            </a:r>
            <a:r>
              <a:rPr lang="en-US" dirty="0"/>
              <a:t>a relation is in 2NF if it is in 1NF and every non-prime attribute of the relation is dependent on the whole of every candidate key.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177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not in second normal form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6899808"/>
              </p:ext>
            </p:extLst>
          </p:nvPr>
        </p:nvGraphicFramePr>
        <p:xfrm>
          <a:off x="1450974" y="2181225"/>
          <a:ext cx="960388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970"/>
                <a:gridCol w="2400970"/>
                <a:gridCol w="2400970"/>
                <a:gridCol w="2400970"/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Electric Toothbrush Models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Manufacturer</a:t>
                      </a:r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 Full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Manufacturer</a:t>
                      </a:r>
                      <a:r>
                        <a:rPr lang="en-US" baseline="0" dirty="0" smtClean="0"/>
                        <a:t> Country</a:t>
                      </a:r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X-Prime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Forte</a:t>
                      </a:r>
                      <a:r>
                        <a:rPr lang="en-US" baseline="0" dirty="0" smtClean="0"/>
                        <a:t> X-Prime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Italy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Ultraclean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Forte Ultraclean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Italy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Dent-o-Fresh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EZbrush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Dent-o-Fresh EZbrush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USA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Kobayashi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>
                          <a:effectLst/>
                        </a:rPr>
                        <a:t>ST-60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Kobayashi ST-60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Japan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Hoch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Toothmaster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Hoch Toothmaster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Germany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Hoch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X-Prime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Hoch X-Prime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Germany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33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in second normal form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0922650"/>
              </p:ext>
            </p:extLst>
          </p:nvPr>
        </p:nvGraphicFramePr>
        <p:xfrm>
          <a:off x="1285873" y="2019765"/>
          <a:ext cx="326072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227"/>
                <a:gridCol w="133350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Toothbrush Manufacturers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u="none" dirty="0" smtClean="0">
                          <a:effectLst/>
                        </a:rPr>
                        <a:t>Manufacturer</a:t>
                      </a:r>
                      <a:endParaRPr lang="en-US" u="none" dirty="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effectLst/>
                        </a:rPr>
                        <a:t>Country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Forte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Italy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Dent-o-Fresh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USA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Kobayashi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Japan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Germany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8550160"/>
              </p:ext>
            </p:extLst>
          </p:nvPr>
        </p:nvGraphicFramePr>
        <p:xfrm>
          <a:off x="4876800" y="2019765"/>
          <a:ext cx="614680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173"/>
                <a:gridCol w="1718821"/>
                <a:gridCol w="2376807"/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Toothbrush Models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u="none" dirty="0" smtClean="0">
                          <a:effectLst/>
                        </a:rPr>
                        <a:t>Manufacturer</a:t>
                      </a:r>
                      <a:endParaRPr lang="en-US" u="none" dirty="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u="none" dirty="0">
                          <a:effectLst/>
                        </a:rPr>
                        <a:t>Model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Model Full Name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Forte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X-Prime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Forte X-Prime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Forte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Ultraclean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Forte Ultraclean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Dent-o-Fresh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EZbrush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Dent-o-Fresh EZbrush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Kobayashi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>
                          <a:effectLst/>
                        </a:rPr>
                        <a:t>ST-60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Kobayashi ST-60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Toothmaster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Hoch Toothmaster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X-Prime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Hoch X-Prime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745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normal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en.wikipedia.org/wiki/Third_normal_form</a:t>
            </a:r>
            <a:endParaRPr lang="en-US" dirty="0" smtClean="0"/>
          </a:p>
          <a:p>
            <a:r>
              <a:rPr lang="en-US" dirty="0" smtClean="0"/>
              <a:t>A DB design is in 3</a:t>
            </a:r>
            <a:r>
              <a:rPr lang="en-US" baseline="30000" dirty="0" smtClean="0"/>
              <a:t>rd</a:t>
            </a:r>
            <a:r>
              <a:rPr lang="en-US" dirty="0" smtClean="0"/>
              <a:t> Normal Form if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The</a:t>
            </a:r>
            <a:r>
              <a:rPr lang="en-US" dirty="0"/>
              <a:t> </a:t>
            </a:r>
            <a:r>
              <a:rPr lang="en-US" dirty="0">
                <a:hlinkClick r:id="rId3" tooltip="Relation (database)"/>
              </a:rPr>
              <a:t>relation</a:t>
            </a:r>
            <a:r>
              <a:rPr lang="en-US" dirty="0"/>
              <a:t> R (table) is in </a:t>
            </a:r>
            <a:r>
              <a:rPr lang="en-US" dirty="0">
                <a:hlinkClick r:id="rId4" tooltip="Second normal form"/>
              </a:rPr>
              <a:t>second normal form</a:t>
            </a:r>
            <a:r>
              <a:rPr lang="en-US" dirty="0"/>
              <a:t> (2NF)</a:t>
            </a:r>
          </a:p>
          <a:p>
            <a:pPr lvl="1"/>
            <a:r>
              <a:rPr lang="en-US" dirty="0"/>
              <a:t>Every non-prime attribute of R is non-transitively dependent on every key of R.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702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3NF Example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6088970"/>
              </p:ext>
            </p:extLst>
          </p:nvPr>
        </p:nvGraphicFramePr>
        <p:xfrm>
          <a:off x="1450975" y="2016125"/>
          <a:ext cx="960437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1094"/>
                <a:gridCol w="2401094"/>
                <a:gridCol w="2401094"/>
                <a:gridCol w="2401094"/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example of a 2NF table that fails to meet the requirements of 3NF is: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u="none" dirty="0">
                          <a:effectLst/>
                        </a:rPr>
                        <a:t>Tournament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u="none">
                          <a:effectLst/>
                        </a:rPr>
                        <a:t>Year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u="none">
                          <a:effectLst/>
                        </a:rPr>
                        <a:t>Winner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u="none" dirty="0">
                          <a:effectLst/>
                        </a:rPr>
                        <a:t>Winner Date of Birth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Indiana Invitational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1998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Al Fredrickson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21 July 1975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Cleveland Open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1999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Bob Albertson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>
                          <a:effectLst/>
                        </a:rPr>
                        <a:t>28 September 1968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Des Moines Masters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1999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Al Fredrickson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21 July 1975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Indiana Invitational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1999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Chip Masterson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14 March 1977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6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doesn</a:t>
            </a:r>
            <a:r>
              <a:rPr lang="mr-IN" dirty="0" smtClean="0"/>
              <a:t>’</a:t>
            </a:r>
            <a:r>
              <a:rPr lang="en-US" dirty="0" smtClean="0"/>
              <a:t>t this meet 3NF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design allows a different date of birth for the same person</a:t>
            </a:r>
          </a:p>
          <a:p>
            <a:r>
              <a:rPr lang="en-US" dirty="0" smtClean="0"/>
              <a:t>We need to ensure each person has only one DOB </a:t>
            </a:r>
          </a:p>
          <a:p>
            <a:r>
              <a:rPr lang="en-US" dirty="0" smtClean="0"/>
              <a:t>Solution </a:t>
            </a:r>
            <a:r>
              <a:rPr lang="mr-IN" dirty="0" smtClean="0"/>
              <a:t>–</a:t>
            </a:r>
            <a:r>
              <a:rPr lang="en-US" dirty="0" smtClean="0"/>
              <a:t> move the winner and DOB to another table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897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in 3nf </a:t>
            </a:r>
            <a:r>
              <a:rPr lang="mr-IN" dirty="0" smtClean="0"/>
              <a:t>–</a:t>
            </a:r>
            <a:r>
              <a:rPr lang="en-US" dirty="0" smtClean="0"/>
              <a:t> but not quite</a:t>
            </a:r>
            <a:r>
              <a:rPr lang="mr-IN" dirty="0" smtClean="0"/>
              <a:t>…</a:t>
            </a:r>
            <a:r>
              <a:rPr lang="en-US" dirty="0" smtClean="0"/>
              <a:t>.why not?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975" y="2191851"/>
            <a:ext cx="9604375" cy="309818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04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Fourth normal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Fourth normal form</a:t>
            </a:r>
            <a:r>
              <a:rPr lang="en-US" dirty="0"/>
              <a:t> (4NF) is a level of database normalization where there are no non-trivial multivalued dependencies other than a candidate key. It builds on the first three </a:t>
            </a:r>
            <a:r>
              <a:rPr lang="en-US" b="1" dirty="0"/>
              <a:t>normal forms</a:t>
            </a:r>
            <a:r>
              <a:rPr lang="en-US" dirty="0"/>
              <a:t> (1NF, 2NF and 3NF) and the Boyce-</a:t>
            </a:r>
            <a:r>
              <a:rPr lang="en-US" dirty="0" err="1"/>
              <a:t>Codd</a:t>
            </a:r>
            <a:r>
              <a:rPr lang="en-US" dirty="0"/>
              <a:t> </a:t>
            </a:r>
            <a:r>
              <a:rPr lang="en-US" b="1" dirty="0"/>
              <a:t>Normal Form</a:t>
            </a:r>
            <a:r>
              <a:rPr lang="en-US" dirty="0"/>
              <a:t>(BCNF</a:t>
            </a:r>
            <a:r>
              <a:rPr lang="en-US" dirty="0" smtClean="0"/>
              <a:t>)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en.wikipedia.org/wiki/Fourth_normal_form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760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Fifth normal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Fifth normal form</a:t>
            </a:r>
            <a:r>
              <a:rPr lang="en-US" dirty="0"/>
              <a:t> (</a:t>
            </a:r>
            <a:r>
              <a:rPr lang="en-US" b="1" dirty="0"/>
              <a:t>5NF</a:t>
            </a:r>
            <a:r>
              <a:rPr lang="en-US" dirty="0"/>
              <a:t>), also known as </a:t>
            </a:r>
            <a:r>
              <a:rPr lang="en-US" b="1" dirty="0"/>
              <a:t>project-join normal form</a:t>
            </a:r>
            <a:r>
              <a:rPr lang="en-US" dirty="0"/>
              <a:t> (</a:t>
            </a:r>
            <a:r>
              <a:rPr lang="en-US" b="1" dirty="0"/>
              <a:t>PJ/NF</a:t>
            </a:r>
            <a:r>
              <a:rPr lang="en-US" dirty="0"/>
              <a:t>) is a level of </a:t>
            </a:r>
            <a:r>
              <a:rPr lang="en-US" dirty="0">
                <a:hlinkClick r:id="rId2" tooltip="Database normalization"/>
              </a:rPr>
              <a:t>database normalization</a:t>
            </a:r>
            <a:r>
              <a:rPr lang="en-US" dirty="0"/>
              <a:t> designed to reduce redundancy in relational databases recording multi-valued facts by isolating </a:t>
            </a:r>
            <a:r>
              <a:rPr lang="en-US" dirty="0">
                <a:hlinkClick r:id="rId3" tooltip="Semantically"/>
              </a:rPr>
              <a:t>semantically</a:t>
            </a:r>
            <a:r>
              <a:rPr lang="en-US" dirty="0"/>
              <a:t> related multiple relationships. A </a:t>
            </a:r>
            <a:r>
              <a:rPr lang="en-US" dirty="0">
                <a:hlinkClick r:id="rId4" tooltip="Table (database)"/>
              </a:rPr>
              <a:t>table</a:t>
            </a:r>
            <a:r>
              <a:rPr lang="en-US" dirty="0"/>
              <a:t> is said to be in the 5NF </a:t>
            </a:r>
            <a:r>
              <a:rPr lang="en-US" dirty="0">
                <a:hlinkClick r:id="rId5" tooltip="If and only if"/>
              </a:rPr>
              <a:t>if and only if</a:t>
            </a:r>
            <a:r>
              <a:rPr lang="en-US" dirty="0"/>
              <a:t> every non-trivial </a:t>
            </a:r>
            <a:r>
              <a:rPr lang="en-US" dirty="0">
                <a:hlinkClick r:id="rId6" tooltip="Join dependency"/>
              </a:rPr>
              <a:t>join dependency</a:t>
            </a:r>
            <a:r>
              <a:rPr lang="en-US" dirty="0"/>
              <a:t> in that table is implied by the </a:t>
            </a:r>
            <a:r>
              <a:rPr lang="en-US" dirty="0">
                <a:hlinkClick r:id="rId7" tooltip="Candidate key"/>
              </a:rPr>
              <a:t>candidate </a:t>
            </a:r>
            <a:r>
              <a:rPr lang="en-US" dirty="0" smtClean="0">
                <a:hlinkClick r:id="rId7" tooltip="Candidate key"/>
              </a:rPr>
              <a:t>keys</a:t>
            </a:r>
            <a:endParaRPr lang="en-US" dirty="0" smtClean="0"/>
          </a:p>
          <a:p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en.wikipedia.org/wiki/Fifth_normal_form</a:t>
            </a:r>
            <a:endParaRPr lang="en-US" dirty="0" smtClean="0"/>
          </a:p>
          <a:p>
            <a:r>
              <a:rPr lang="en-US" dirty="0"/>
              <a:t>Only in rare situations does a </a:t>
            </a:r>
            <a:r>
              <a:rPr lang="en-US" dirty="0">
                <a:hlinkClick r:id="rId9" tooltip="Fourth normal form"/>
              </a:rPr>
              <a:t>4NF</a:t>
            </a:r>
            <a:r>
              <a:rPr lang="en-US" dirty="0"/>
              <a:t> table not conform to </a:t>
            </a:r>
            <a:r>
              <a:rPr lang="en-US" dirty="0" smtClean="0"/>
              <a:t>5NF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61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 / Programmer / Data Analyst for over 25 years</a:t>
            </a:r>
          </a:p>
          <a:p>
            <a:r>
              <a:rPr lang="en-US" dirty="0" smtClean="0"/>
              <a:t>I </a:t>
            </a:r>
            <a:r>
              <a:rPr lang="en-US" dirty="0"/>
              <a:t>got into programming and software because I enjoy creating </a:t>
            </a:r>
            <a:r>
              <a:rPr lang="en-US" dirty="0" smtClean="0"/>
              <a:t>things</a:t>
            </a:r>
          </a:p>
          <a:p>
            <a:r>
              <a:rPr lang="en-US" dirty="0" smtClean="0"/>
              <a:t>I </a:t>
            </a:r>
            <a:r>
              <a:rPr lang="en-US" dirty="0"/>
              <a:t>enjoy </a:t>
            </a:r>
            <a:r>
              <a:rPr lang="en-US" dirty="0" smtClean="0"/>
              <a:t>teaching and have taught Java, </a:t>
            </a:r>
            <a:r>
              <a:rPr lang="en-US" dirty="0" err="1" smtClean="0"/>
              <a:t>Javascript</a:t>
            </a:r>
            <a:r>
              <a:rPr lang="en-US" dirty="0" smtClean="0"/>
              <a:t>, SQL and C/Assembler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41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design the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 entities we need to think about</a:t>
            </a:r>
          </a:p>
          <a:p>
            <a:r>
              <a:rPr lang="en-US" dirty="0" smtClean="0"/>
              <a:t>What are the properties of an entity</a:t>
            </a:r>
          </a:p>
          <a:p>
            <a:r>
              <a:rPr lang="en-US" dirty="0" smtClean="0"/>
              <a:t>Example Is cat an entity, Is dog an entity, do we need two tables for this, or one table called Animals and it has a property called Animal Type</a:t>
            </a:r>
          </a:p>
          <a:p>
            <a:r>
              <a:rPr lang="en-US" dirty="0" smtClean="0"/>
              <a:t>Think in abstractions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3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create a simple student management system</a:t>
            </a:r>
          </a:p>
          <a:p>
            <a:r>
              <a:rPr lang="en-US" dirty="0" smtClean="0"/>
              <a:t>Create a database called </a:t>
            </a:r>
            <a:r>
              <a:rPr lang="en-US" dirty="0" err="1" smtClean="0"/>
              <a:t>StudentManagement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928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Students</a:t>
            </a:r>
          </a:p>
          <a:p>
            <a:r>
              <a:rPr lang="en-US" dirty="0" smtClean="0"/>
              <a:t>Teachers</a:t>
            </a:r>
          </a:p>
          <a:p>
            <a:r>
              <a:rPr lang="en-US" dirty="0" smtClean="0"/>
              <a:t>Courses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8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entities related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student enrolls in a class</a:t>
            </a:r>
          </a:p>
          <a:p>
            <a:r>
              <a:rPr lang="en-US" dirty="0" smtClean="0"/>
              <a:t>A class has a schedule</a:t>
            </a:r>
          </a:p>
          <a:p>
            <a:r>
              <a:rPr lang="en-US" dirty="0" smtClean="0"/>
              <a:t>A teacher teaches a class</a:t>
            </a:r>
          </a:p>
          <a:p>
            <a:r>
              <a:rPr lang="en-US" dirty="0" smtClean="0"/>
              <a:t>A teacher can teach more than one class</a:t>
            </a:r>
          </a:p>
          <a:p>
            <a:r>
              <a:rPr lang="en-US" dirty="0" smtClean="0"/>
              <a:t>A student can enroll in more than one class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471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enrollments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this enough?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62200" y="3073400"/>
            <a:ext cx="1701800" cy="1244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Student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80400" y="3048000"/>
            <a:ext cx="1701800" cy="1244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974621" y="3073400"/>
            <a:ext cx="2203999" cy="1244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StudentEnrollments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216400" y="3670300"/>
            <a:ext cx="584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390415" y="3670300"/>
            <a:ext cx="661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579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enrollments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No, its not enough</a:t>
            </a:r>
            <a:r>
              <a:rPr lang="mr-IN" dirty="0" smtClean="0"/>
              <a:t>…</a:t>
            </a:r>
            <a:r>
              <a:rPr lang="en-US" dirty="0" smtClean="0"/>
              <a:t>. Why?</a:t>
            </a:r>
          </a:p>
          <a:p>
            <a:r>
              <a:rPr lang="en-US" dirty="0" smtClean="0"/>
              <a:t>A class can run more than once, therefore we need class schedule and the student enrolls in a class, but for a particular schedule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04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kind of questions can we 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teachers taught physics between the hours of 8am and 12pm on Fridays</a:t>
            </a:r>
          </a:p>
          <a:p>
            <a:r>
              <a:rPr lang="en-US" dirty="0" smtClean="0"/>
              <a:t>What students were enrolled in math classes in the fall semester of a given year</a:t>
            </a:r>
          </a:p>
          <a:p>
            <a:endParaRPr lang="en-US" dirty="0"/>
          </a:p>
          <a:p>
            <a:r>
              <a:rPr lang="en-US" dirty="0" smtClean="0"/>
              <a:t>Questions like these tell us what attributes we need to track</a:t>
            </a:r>
          </a:p>
          <a:p>
            <a:r>
              <a:rPr lang="en-US" dirty="0" smtClean="0"/>
              <a:t>Remember, reporting will tell you what you need to track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603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638508"/>
            <a:ext cx="9699021" cy="534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43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query is asking a question and extracting the answer from your data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How many wells with a downtime of at least 12 hours in the last month</a:t>
            </a:r>
          </a:p>
          <a:p>
            <a:pPr lvl="1"/>
            <a:r>
              <a:rPr lang="en-US" dirty="0" smtClean="0"/>
              <a:t>Give me the total amount of Oil, Water and Gas produced for a given well in the last 2 days</a:t>
            </a:r>
          </a:p>
          <a:p>
            <a:pPr lvl="1"/>
            <a:r>
              <a:rPr lang="en-US" dirty="0" smtClean="0"/>
              <a:t>Give me a list of the wells that have a downtime of 24 hours but seem to be producing for the last month</a:t>
            </a:r>
          </a:p>
          <a:p>
            <a:pPr lvl="1"/>
            <a:r>
              <a:rPr lang="en-US" dirty="0" smtClean="0"/>
              <a:t>How many users are there in each role for a given organization including roles with no users</a:t>
            </a:r>
          </a:p>
          <a:p>
            <a:pPr lvl="1"/>
            <a:r>
              <a:rPr lang="en-US" dirty="0" smtClean="0"/>
              <a:t>Tell me who created a given well, and who last updated the well and when the well was updated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68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Everyone is new to SQL</a:t>
            </a:r>
          </a:p>
          <a:p>
            <a:pPr lvl="1"/>
            <a:r>
              <a:rPr lang="en-US" dirty="0" smtClean="0"/>
              <a:t>Inner vs outer joins</a:t>
            </a:r>
          </a:p>
          <a:p>
            <a:pPr lvl="1"/>
            <a:r>
              <a:rPr lang="en-US" dirty="0" smtClean="0"/>
              <a:t>Basic select statements</a:t>
            </a:r>
          </a:p>
          <a:p>
            <a:pPr lvl="1"/>
            <a:r>
              <a:rPr lang="en-US" dirty="0" smtClean="0"/>
              <a:t>Aggregation (sum, </a:t>
            </a:r>
            <a:r>
              <a:rPr lang="en-US" dirty="0" err="1" smtClean="0"/>
              <a:t>avg</a:t>
            </a:r>
            <a:r>
              <a:rPr lang="en-US" dirty="0" smtClean="0"/>
              <a:t> etc.,)</a:t>
            </a:r>
          </a:p>
          <a:p>
            <a:pPr lvl="1"/>
            <a:r>
              <a:rPr lang="en-US" dirty="0" smtClean="0"/>
              <a:t>Group by</a:t>
            </a:r>
          </a:p>
          <a:p>
            <a:pPr lvl="1"/>
            <a:r>
              <a:rPr lang="en-US" dirty="0" smtClean="0"/>
              <a:t>Having</a:t>
            </a:r>
          </a:p>
          <a:p>
            <a:pPr lvl="1"/>
            <a:r>
              <a:rPr lang="en-US" dirty="0" smtClean="0"/>
              <a:t>Order </a:t>
            </a:r>
            <a:r>
              <a:rPr lang="en-US" dirty="0" smtClean="0"/>
              <a:t>by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know what a computer is and that is about it</a:t>
            </a:r>
          </a:p>
          <a:p>
            <a:r>
              <a:rPr lang="en-US" dirty="0" smtClean="0">
                <a:sym typeface="Wingdings"/>
              </a:rPr>
              <a:t>It will be helpful if you have Excel on your system</a:t>
            </a:r>
          </a:p>
          <a:p>
            <a:r>
              <a:rPr lang="en-US" dirty="0" smtClean="0">
                <a:sym typeface="Wingdings"/>
              </a:rPr>
              <a:t>You will not need to do any programming, this course is all about SQL, Data Wrangling and presentation of the data (using Excel)</a:t>
            </a:r>
          </a:p>
          <a:p>
            <a:endParaRPr lang="en-US" dirty="0" smtClean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53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* from students</a:t>
            </a:r>
          </a:p>
          <a:p>
            <a:r>
              <a:rPr lang="en-US" dirty="0" smtClean="0"/>
              <a:t>Select * from teachers</a:t>
            </a:r>
          </a:p>
          <a:p>
            <a:r>
              <a:rPr lang="en-US" dirty="0" smtClean="0"/>
              <a:t>Select * from </a:t>
            </a:r>
            <a:r>
              <a:rPr lang="en-US" dirty="0" err="1" smtClean="0"/>
              <a:t>studentenrollments</a:t>
            </a:r>
            <a:endParaRPr lang="en-US" dirty="0" smtClean="0"/>
          </a:p>
          <a:p>
            <a:r>
              <a:rPr lang="en-US" dirty="0" smtClean="0"/>
              <a:t>Select * from </a:t>
            </a:r>
            <a:r>
              <a:rPr lang="en-US" dirty="0" err="1" smtClean="0"/>
              <a:t>classschedules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38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get more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* from </a:t>
            </a:r>
            <a:r>
              <a:rPr lang="en-US" dirty="0" err="1" smtClean="0"/>
              <a:t>classschedule</a:t>
            </a:r>
            <a:r>
              <a:rPr lang="en-US" dirty="0" smtClean="0"/>
              <a:t> </a:t>
            </a:r>
            <a:r>
              <a:rPr lang="en-US" dirty="0" err="1" smtClean="0"/>
              <a:t>cs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Join teacher t on </a:t>
            </a:r>
            <a:r>
              <a:rPr lang="en-US" dirty="0" err="1" smtClean="0"/>
              <a:t>t.id</a:t>
            </a:r>
            <a:r>
              <a:rPr lang="en-US" dirty="0" smtClean="0"/>
              <a:t> = </a:t>
            </a:r>
            <a:r>
              <a:rPr lang="en-US" dirty="0" err="1" smtClean="0"/>
              <a:t>cs.teacherid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Join class c on </a:t>
            </a:r>
            <a:r>
              <a:rPr lang="en-US" dirty="0" err="1" smtClean="0"/>
              <a:t>c.id</a:t>
            </a:r>
            <a:r>
              <a:rPr lang="en-US" dirty="0" smtClean="0"/>
              <a:t> = </a:t>
            </a:r>
            <a:r>
              <a:rPr lang="en-US" dirty="0" err="1" smtClean="0"/>
              <a:t>cs.classid</a:t>
            </a:r>
            <a:endParaRPr lang="en-US" dirty="0" smtClean="0"/>
          </a:p>
          <a:p>
            <a:r>
              <a:rPr lang="en-US" dirty="0" smtClean="0"/>
              <a:t>We can now get </a:t>
            </a:r>
            <a:r>
              <a:rPr lang="en-US" dirty="0" err="1" smtClean="0"/>
              <a:t>c.Name</a:t>
            </a:r>
            <a:r>
              <a:rPr lang="en-US" dirty="0" smtClean="0"/>
              <a:t> (class name), </a:t>
            </a:r>
            <a:r>
              <a:rPr lang="en-US" dirty="0" err="1" smtClean="0"/>
              <a:t>t.name</a:t>
            </a:r>
            <a:r>
              <a:rPr lang="en-US" dirty="0" smtClean="0"/>
              <a:t> (teacher name) and </a:t>
            </a:r>
            <a:r>
              <a:rPr lang="en-US" dirty="0" err="1" smtClean="0"/>
              <a:t>cs.DateFrom</a:t>
            </a:r>
            <a:r>
              <a:rPr lang="en-US" dirty="0" smtClean="0"/>
              <a:t> and </a:t>
            </a:r>
            <a:r>
              <a:rPr lang="en-US" dirty="0" err="1" smtClean="0"/>
              <a:t>cs.DateTo</a:t>
            </a:r>
            <a:r>
              <a:rPr lang="en-US" dirty="0" smtClean="0"/>
              <a:t> to get which teacher teaches which class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24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for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</a:t>
            </a:r>
            <a:r>
              <a:rPr lang="mr-IN" dirty="0" smtClean="0"/>
              <a:t>…</a:t>
            </a:r>
            <a:r>
              <a:rPr lang="en-US" dirty="0" smtClean="0"/>
              <a:t>.   Where </a:t>
            </a:r>
            <a:r>
              <a:rPr lang="mr-IN" dirty="0" smtClean="0"/>
              <a:t>…</a:t>
            </a:r>
            <a:r>
              <a:rPr lang="en-US" dirty="0" smtClean="0"/>
              <a:t> condition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166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Grouped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classes did a given student take between 2 dates</a:t>
            </a:r>
          </a:p>
          <a:p>
            <a:r>
              <a:rPr lang="en-US" dirty="0" smtClean="0"/>
              <a:t>Select </a:t>
            </a:r>
            <a:r>
              <a:rPr lang="en-US" dirty="0" err="1" smtClean="0"/>
              <a:t>s.Name</a:t>
            </a:r>
            <a:r>
              <a:rPr lang="en-US" dirty="0" smtClean="0"/>
              <a:t>, count(</a:t>
            </a:r>
            <a:r>
              <a:rPr lang="en-US" dirty="0" err="1" smtClean="0"/>
              <a:t>se.id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from students s </a:t>
            </a:r>
            <a:br>
              <a:rPr lang="en-US" dirty="0" smtClean="0"/>
            </a:br>
            <a:r>
              <a:rPr lang="en-US" dirty="0" smtClean="0"/>
              <a:t>join </a:t>
            </a:r>
            <a:r>
              <a:rPr lang="en-US" dirty="0" err="1" smtClean="0"/>
              <a:t>studentenrollments</a:t>
            </a:r>
            <a:r>
              <a:rPr lang="en-US" dirty="0" smtClean="0"/>
              <a:t> se on </a:t>
            </a:r>
            <a:r>
              <a:rPr lang="en-US" dirty="0" err="1" smtClean="0"/>
              <a:t>se.studentid</a:t>
            </a:r>
            <a:r>
              <a:rPr lang="en-US" dirty="0" smtClean="0"/>
              <a:t> = </a:t>
            </a:r>
            <a:r>
              <a:rPr lang="en-US" dirty="0" err="1" smtClean="0"/>
              <a:t>s.id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where </a:t>
            </a:r>
            <a:r>
              <a:rPr lang="en-US" dirty="0" err="1" smtClean="0"/>
              <a:t>se.enrolldate</a:t>
            </a:r>
            <a:r>
              <a:rPr lang="en-US" dirty="0" smtClean="0"/>
              <a:t> between date1 and date2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group by </a:t>
            </a:r>
            <a:r>
              <a:rPr lang="en-US" dirty="0" err="1" smtClean="0"/>
              <a:t>s.Name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47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 toolkit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to find out information about the database</a:t>
            </a:r>
          </a:p>
          <a:p>
            <a:r>
              <a:rPr lang="en-US" dirty="0" smtClean="0"/>
              <a:t>Why do we need this? </a:t>
            </a:r>
          </a:p>
          <a:p>
            <a:pPr lvl="1"/>
            <a:r>
              <a:rPr lang="en-US" dirty="0" smtClean="0"/>
              <a:t>If you can’t find a column quickly it will slow you down</a:t>
            </a:r>
          </a:p>
          <a:p>
            <a:pPr lvl="1"/>
            <a:r>
              <a:rPr lang="en-US" dirty="0" smtClean="0"/>
              <a:t>If you don</a:t>
            </a:r>
            <a:r>
              <a:rPr lang="mr-IN" dirty="0" smtClean="0"/>
              <a:t>’</a:t>
            </a:r>
            <a:r>
              <a:rPr lang="en-US" dirty="0" smtClean="0"/>
              <a:t>t know which tables you are pointed at or which tables are pointing at you, you wont know if your insert or delete operations will fail or not</a:t>
            </a:r>
          </a:p>
          <a:p>
            <a:pPr lvl="1"/>
            <a:r>
              <a:rPr lang="en-US" dirty="0" smtClean="0"/>
              <a:t>If you want to know the datatype of any given column in any given table, how would you find that without using the navigator in the left panel of SSMS</a:t>
            </a:r>
          </a:p>
          <a:p>
            <a:pPr lvl="1"/>
            <a:r>
              <a:rPr lang="en-US" dirty="0" smtClean="0"/>
              <a:t>If you want to know if the column has a description field associated with it, how would you do that</a:t>
            </a:r>
            <a:r>
              <a:rPr lang="mr-IN" dirty="0" smtClean="0"/>
              <a:t>…</a:t>
            </a:r>
            <a:r>
              <a:rPr lang="en-US" dirty="0" smtClean="0"/>
              <a:t> 2 ways.. I’ll show the harder way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03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out info about a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Columns in this table</a:t>
            </a:r>
          </a:p>
          <a:p>
            <a:r>
              <a:rPr lang="en-US" dirty="0" smtClean="0"/>
              <a:t>List Indexes on this table</a:t>
            </a:r>
          </a:p>
          <a:p>
            <a:r>
              <a:rPr lang="en-US" dirty="0" smtClean="0"/>
              <a:t>List Foreign Keys in this table</a:t>
            </a:r>
          </a:p>
          <a:p>
            <a:r>
              <a:rPr lang="en-US" dirty="0" smtClean="0"/>
              <a:t>List Foreign Keys other tables pointing </a:t>
            </a:r>
            <a:r>
              <a:rPr lang="en-US" dirty="0"/>
              <a:t>to</a:t>
            </a:r>
            <a:r>
              <a:rPr lang="en-US" dirty="0" smtClean="0"/>
              <a:t> this table</a:t>
            </a:r>
          </a:p>
          <a:p>
            <a:r>
              <a:rPr lang="en-US" dirty="0" smtClean="0"/>
              <a:t>Generating a dictionary and using it in Excel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3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session - beginner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55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session - intermediate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0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Session </a:t>
            </a:r>
            <a:r>
              <a:rPr lang="mr-IN" dirty="0" smtClean="0"/>
              <a:t>–</a:t>
            </a:r>
            <a:r>
              <a:rPr lang="en-US" dirty="0" smtClean="0"/>
              <a:t> ADVANCED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Find all columns in a table</a:t>
            </a:r>
          </a:p>
          <a:p>
            <a:r>
              <a:rPr lang="en-US" dirty="0" smtClean="0"/>
              <a:t>Find all foreign keys in a table</a:t>
            </a:r>
          </a:p>
          <a:p>
            <a:r>
              <a:rPr lang="en-US" dirty="0" smtClean="0"/>
              <a:t>Find all tables that reference another table</a:t>
            </a:r>
          </a:p>
          <a:p>
            <a:r>
              <a:rPr lang="en-US" dirty="0" smtClean="0"/>
              <a:t>Find all indexes on a given table</a:t>
            </a:r>
          </a:p>
          <a:p>
            <a:r>
              <a:rPr lang="en-US" dirty="0" smtClean="0"/>
              <a:t>Generate a data dictionary, copy it to excel and filter the data to show information about a given table</a:t>
            </a:r>
          </a:p>
          <a:p>
            <a:r>
              <a:rPr lang="en-US" dirty="0" smtClean="0"/>
              <a:t>How many columns does table “xyz” have?</a:t>
            </a:r>
          </a:p>
          <a:p>
            <a:r>
              <a:rPr lang="en-US" dirty="0" smtClean="0"/>
              <a:t>How many tables reference the “xyz” table?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77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Idempotent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Always use these when</a:t>
            </a:r>
          </a:p>
          <a:p>
            <a:pPr lvl="1"/>
            <a:r>
              <a:rPr lang="en-US" dirty="0" smtClean="0"/>
              <a:t>inserting data into existing tables</a:t>
            </a:r>
          </a:p>
          <a:p>
            <a:pPr lvl="1"/>
            <a:r>
              <a:rPr lang="en-US" dirty="0" smtClean="0"/>
              <a:t>Updating data in existing tables</a:t>
            </a:r>
          </a:p>
          <a:p>
            <a:pPr lvl="1"/>
            <a:r>
              <a:rPr lang="en-US" dirty="0" smtClean="0"/>
              <a:t>adding any column</a:t>
            </a:r>
          </a:p>
          <a:p>
            <a:pPr lvl="1"/>
            <a:r>
              <a:rPr lang="en-US" dirty="0" smtClean="0"/>
              <a:t>removing any column</a:t>
            </a:r>
          </a:p>
          <a:p>
            <a:r>
              <a:rPr lang="en-US" dirty="0" smtClean="0"/>
              <a:t>Updates and Inserts should happen once and have no action if the update or insert has already been applied</a:t>
            </a:r>
          </a:p>
          <a:p>
            <a:r>
              <a:rPr lang="en-US" dirty="0" smtClean="0"/>
              <a:t>Do not just rely on the primary key, you might end up with 2 identical rows that only differ in primary key. I.e., duplicate row problems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24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design and create a new database</a:t>
            </a:r>
          </a:p>
          <a:p>
            <a:r>
              <a:rPr lang="en-US" dirty="0" smtClean="0"/>
              <a:t>How to query, insert and update data</a:t>
            </a:r>
          </a:p>
          <a:p>
            <a:r>
              <a:rPr lang="en-US" dirty="0" smtClean="0"/>
              <a:t>How to modify tables after the database is created and you have data in your tables</a:t>
            </a:r>
          </a:p>
          <a:p>
            <a:r>
              <a:rPr lang="en-US" dirty="0" smtClean="0"/>
              <a:t>How to improve performance (time permitting)</a:t>
            </a:r>
          </a:p>
          <a:p>
            <a:r>
              <a:rPr lang="en-US" dirty="0" smtClean="0"/>
              <a:t>General Q &amp; A </a:t>
            </a:r>
            <a:r>
              <a:rPr lang="mr-IN" dirty="0" smtClean="0"/>
              <a:t>–</a:t>
            </a:r>
            <a:r>
              <a:rPr lang="en-US" dirty="0" smtClean="0"/>
              <a:t> But feel free to ask questions at any time</a:t>
            </a:r>
          </a:p>
          <a:p>
            <a:r>
              <a:rPr lang="en-US" dirty="0" smtClean="0"/>
              <a:t>If we go over the 2 hours, I’ll schedule a follow on class if there is sufficient interest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081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Idempotent Add Column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/>
              <a:t>IF NOT EXISTS </a:t>
            </a:r>
          </a:p>
          <a:p>
            <a:pPr marL="0" indent="0">
              <a:buNone/>
            </a:pPr>
            <a:r>
              <a:rPr lang="en-US" sz="2000" dirty="0"/>
              <a:t>(</a:t>
            </a:r>
          </a:p>
          <a:p>
            <a:pPr marL="0" indent="0">
              <a:buNone/>
            </a:pPr>
            <a:r>
              <a:rPr lang="en-US" sz="2000" dirty="0"/>
              <a:t>    SELECT * FROM [</a:t>
            </a:r>
            <a:r>
              <a:rPr lang="en-US" sz="2000" dirty="0" err="1"/>
              <a:t>information_schema</a:t>
            </a:r>
            <a:r>
              <a:rPr lang="en-US" sz="2000" dirty="0"/>
              <a:t>].[columns] </a:t>
            </a:r>
          </a:p>
          <a:p>
            <a:pPr marL="0" indent="0">
              <a:buNone/>
            </a:pPr>
            <a:r>
              <a:rPr lang="en-US" sz="2000" dirty="0"/>
              <a:t>    WHERE   </a:t>
            </a:r>
            <a:r>
              <a:rPr lang="en-US" sz="2000" dirty="0" err="1"/>
              <a:t>table_name</a:t>
            </a:r>
            <a:r>
              <a:rPr lang="en-US" sz="2000" dirty="0"/>
              <a:t> = '</a:t>
            </a:r>
            <a:r>
              <a:rPr lang="en-US" sz="2000" dirty="0" err="1"/>
              <a:t>WellProperties</a:t>
            </a:r>
            <a:r>
              <a:rPr lang="en-US" sz="2000" dirty="0"/>
              <a:t>' </a:t>
            </a:r>
          </a:p>
          <a:p>
            <a:pPr marL="0" indent="0">
              <a:buNone/>
            </a:pPr>
            <a:r>
              <a:rPr lang="en-US" sz="2000" dirty="0"/>
              <a:t>    AND </a:t>
            </a:r>
            <a:r>
              <a:rPr lang="en-US" sz="2000" dirty="0" err="1"/>
              <a:t>table_schema</a:t>
            </a:r>
            <a:r>
              <a:rPr lang="en-US" sz="2000" dirty="0"/>
              <a:t> = '</a:t>
            </a:r>
            <a:r>
              <a:rPr lang="en-US" sz="2000" dirty="0" err="1"/>
              <a:t>dbo</a:t>
            </a:r>
            <a:r>
              <a:rPr lang="en-US" sz="2000" dirty="0"/>
              <a:t>'</a:t>
            </a:r>
          </a:p>
          <a:p>
            <a:pPr marL="0" indent="0">
              <a:buNone/>
            </a:pPr>
            <a:r>
              <a:rPr lang="en-US" sz="2000" dirty="0"/>
              <a:t>    AND </a:t>
            </a:r>
            <a:r>
              <a:rPr lang="en-US" sz="2000" dirty="0" err="1"/>
              <a:t>column_name</a:t>
            </a:r>
            <a:r>
              <a:rPr lang="en-US" sz="2000" dirty="0"/>
              <a:t> = '</a:t>
            </a:r>
            <a:r>
              <a:rPr lang="en-US" sz="2000" dirty="0" err="1"/>
              <a:t>TestColumn</a:t>
            </a:r>
            <a:r>
              <a:rPr lang="en-US" sz="2000" dirty="0"/>
              <a:t>'</a:t>
            </a:r>
          </a:p>
          <a:p>
            <a:pPr marL="0" indent="0">
              <a:buNone/>
            </a:pP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BEGIN</a:t>
            </a:r>
          </a:p>
          <a:p>
            <a:pPr marL="0" indent="0">
              <a:buNone/>
            </a:pPr>
            <a:r>
              <a:rPr lang="en-US" sz="2000" dirty="0"/>
              <a:t>    ALTER TABLE [</a:t>
            </a:r>
            <a:r>
              <a:rPr lang="en-US" sz="2000" dirty="0" err="1"/>
              <a:t>dbo</a:t>
            </a:r>
            <a:r>
              <a:rPr lang="en-US" sz="2000" dirty="0"/>
              <a:t>].[</a:t>
            </a:r>
            <a:r>
              <a:rPr lang="en-US" sz="2000" dirty="0" err="1"/>
              <a:t>WellProperties</a:t>
            </a:r>
            <a:r>
              <a:rPr lang="en-US" sz="2000" dirty="0"/>
              <a:t>] ADD </a:t>
            </a:r>
            <a:r>
              <a:rPr lang="en-US" sz="2000" dirty="0" err="1"/>
              <a:t>TestColumn</a:t>
            </a:r>
            <a:r>
              <a:rPr lang="en-US" sz="2000" dirty="0"/>
              <a:t> </a:t>
            </a:r>
            <a:r>
              <a:rPr lang="en-US" sz="2000" dirty="0" err="1"/>
              <a:t>int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END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5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Idempotent Remove Column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/>
              <a:t>IF </a:t>
            </a:r>
            <a:r>
              <a:rPr lang="en-US" sz="2000" dirty="0" smtClean="0"/>
              <a:t>EXISTS</a:t>
            </a:r>
            <a:r>
              <a:rPr lang="en-US" sz="2000" dirty="0"/>
              <a:t> </a:t>
            </a:r>
          </a:p>
          <a:p>
            <a:pPr marL="0" indent="0">
              <a:buNone/>
            </a:pPr>
            <a:r>
              <a:rPr lang="en-US" sz="2000" dirty="0"/>
              <a:t>(</a:t>
            </a:r>
          </a:p>
          <a:p>
            <a:pPr marL="0" indent="0">
              <a:buNone/>
            </a:pPr>
            <a:r>
              <a:rPr lang="en-US" sz="2000" dirty="0"/>
              <a:t>    SELECT * FROM [</a:t>
            </a:r>
            <a:r>
              <a:rPr lang="en-US" sz="2000" dirty="0" err="1"/>
              <a:t>information_schema</a:t>
            </a:r>
            <a:r>
              <a:rPr lang="en-US" sz="2000" dirty="0"/>
              <a:t>].[columns] </a:t>
            </a:r>
          </a:p>
          <a:p>
            <a:pPr marL="0" indent="0">
              <a:buNone/>
            </a:pPr>
            <a:r>
              <a:rPr lang="en-US" sz="2000" dirty="0"/>
              <a:t>    WHERE   </a:t>
            </a:r>
            <a:r>
              <a:rPr lang="en-US" sz="2000" dirty="0" err="1"/>
              <a:t>table_name</a:t>
            </a:r>
            <a:r>
              <a:rPr lang="en-US" sz="2000" dirty="0"/>
              <a:t> = '</a:t>
            </a:r>
            <a:r>
              <a:rPr lang="en-US" sz="2000" dirty="0" err="1"/>
              <a:t>WellProperties</a:t>
            </a:r>
            <a:r>
              <a:rPr lang="en-US" sz="2000" dirty="0"/>
              <a:t>' </a:t>
            </a:r>
          </a:p>
          <a:p>
            <a:pPr marL="0" indent="0">
              <a:buNone/>
            </a:pPr>
            <a:r>
              <a:rPr lang="en-US" sz="2000" dirty="0"/>
              <a:t>    AND </a:t>
            </a:r>
            <a:r>
              <a:rPr lang="en-US" sz="2000" dirty="0" err="1"/>
              <a:t>table_schema</a:t>
            </a:r>
            <a:r>
              <a:rPr lang="en-US" sz="2000" dirty="0"/>
              <a:t> = '</a:t>
            </a:r>
            <a:r>
              <a:rPr lang="en-US" sz="2000" dirty="0" err="1"/>
              <a:t>dbo</a:t>
            </a:r>
            <a:r>
              <a:rPr lang="en-US" sz="2000" dirty="0"/>
              <a:t>'</a:t>
            </a:r>
          </a:p>
          <a:p>
            <a:pPr marL="0" indent="0">
              <a:buNone/>
            </a:pPr>
            <a:r>
              <a:rPr lang="en-US" sz="2000" dirty="0"/>
              <a:t>    AND </a:t>
            </a:r>
            <a:r>
              <a:rPr lang="en-US" sz="2000" dirty="0" err="1"/>
              <a:t>column_name</a:t>
            </a:r>
            <a:r>
              <a:rPr lang="en-US" sz="2000" dirty="0"/>
              <a:t> = '</a:t>
            </a:r>
            <a:r>
              <a:rPr lang="en-US" sz="2000" dirty="0" err="1"/>
              <a:t>TestColumn</a:t>
            </a:r>
            <a:r>
              <a:rPr lang="en-US" sz="2000" dirty="0"/>
              <a:t>'</a:t>
            </a:r>
          </a:p>
          <a:p>
            <a:pPr marL="0" indent="0">
              <a:buNone/>
            </a:pP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BEGIN</a:t>
            </a:r>
          </a:p>
          <a:p>
            <a:pPr marL="0" indent="0">
              <a:buNone/>
            </a:pPr>
            <a:r>
              <a:rPr lang="en-US" sz="2000" dirty="0"/>
              <a:t>    ALTER TABLE [</a:t>
            </a:r>
            <a:r>
              <a:rPr lang="en-US" sz="2000" dirty="0" err="1"/>
              <a:t>dbo</a:t>
            </a:r>
            <a:r>
              <a:rPr lang="en-US" sz="2000" dirty="0"/>
              <a:t>].[</a:t>
            </a:r>
            <a:r>
              <a:rPr lang="en-US" sz="2000" dirty="0" err="1"/>
              <a:t>WellProperties</a:t>
            </a:r>
            <a:r>
              <a:rPr lang="en-US" sz="2000" dirty="0"/>
              <a:t>] </a:t>
            </a:r>
            <a:r>
              <a:rPr lang="en-US" sz="2000" dirty="0" smtClean="0"/>
              <a:t>DROP COLUMN </a:t>
            </a:r>
            <a:r>
              <a:rPr lang="en-US" sz="2000" dirty="0" err="1" smtClean="0"/>
              <a:t>TestColumn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END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69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Idempotent Inserts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smtClean="0"/>
              <a:t>IF </a:t>
            </a:r>
            <a:r>
              <a:rPr lang="en-US" sz="1400" dirty="0"/>
              <a:t>EXISTS (SELECT * FROM </a:t>
            </a:r>
            <a:r>
              <a:rPr lang="en-US" sz="1400" dirty="0" err="1"/>
              <a:t>sys.objects</a:t>
            </a:r>
            <a:r>
              <a:rPr lang="en-US" sz="1400" dirty="0"/>
              <a:t> WHERE </a:t>
            </a:r>
            <a:r>
              <a:rPr lang="en-US" sz="1400" dirty="0" err="1"/>
              <a:t>object_id</a:t>
            </a:r>
            <a:r>
              <a:rPr lang="en-US" sz="1400" dirty="0"/>
              <a:t> = OBJECT_ID(N'[</a:t>
            </a:r>
            <a:r>
              <a:rPr lang="en-US" sz="1400" dirty="0" err="1"/>
              <a:t>dbo</a:t>
            </a:r>
            <a:r>
              <a:rPr lang="en-US" sz="1400" dirty="0" smtClean="0"/>
              <a:t>].[</a:t>
            </a:r>
            <a:r>
              <a:rPr lang="en-US" sz="1400" dirty="0" err="1" smtClean="0"/>
              <a:t>InterestCodes</a:t>
            </a:r>
            <a:r>
              <a:rPr lang="en-US" sz="1400" dirty="0"/>
              <a:t>]') AND type in (N'U'))</a:t>
            </a:r>
          </a:p>
          <a:p>
            <a:pPr marL="0" indent="0">
              <a:buNone/>
            </a:pPr>
            <a:r>
              <a:rPr lang="en-US" sz="1400" dirty="0"/>
              <a:t>BEGIN</a:t>
            </a:r>
          </a:p>
          <a:p>
            <a:pPr marL="0" indent="0">
              <a:buNone/>
            </a:pPr>
            <a:r>
              <a:rPr lang="en-US" sz="1400" dirty="0" smtClean="0"/>
              <a:t>select </a:t>
            </a:r>
            <a:r>
              <a:rPr lang="en-US" sz="1400" dirty="0"/>
              <a:t>* into #</a:t>
            </a:r>
            <a:r>
              <a:rPr lang="en-US" sz="1400" dirty="0" err="1"/>
              <a:t>tmpCodes</a:t>
            </a:r>
            <a:r>
              <a:rPr lang="en-US" sz="1400" dirty="0"/>
              <a:t> from </a:t>
            </a:r>
            <a:r>
              <a:rPr lang="en-US" sz="1400" dirty="0" err="1"/>
              <a:t>CDEXInterestCodes</a:t>
            </a:r>
            <a:r>
              <a:rPr lang="en-US" sz="1400" dirty="0"/>
              <a:t> where 1 = 2</a:t>
            </a:r>
          </a:p>
          <a:p>
            <a:pPr marL="0" indent="0">
              <a:buNone/>
            </a:pPr>
            <a:r>
              <a:rPr lang="en-US" sz="1400" dirty="0" smtClean="0"/>
              <a:t>insert </a:t>
            </a:r>
            <a:r>
              <a:rPr lang="en-US" sz="1400" dirty="0"/>
              <a:t>into #</a:t>
            </a:r>
            <a:r>
              <a:rPr lang="en-US" sz="1400" dirty="0" err="1"/>
              <a:t>tmpCodes</a:t>
            </a:r>
            <a:r>
              <a:rPr lang="en-US" sz="1400" dirty="0"/>
              <a:t> (code, description) values('M', 'Miscellaneous')</a:t>
            </a:r>
          </a:p>
          <a:p>
            <a:pPr marL="0" indent="0">
              <a:buNone/>
            </a:pPr>
            <a:r>
              <a:rPr lang="en-US" sz="1400" dirty="0"/>
              <a:t>insert into #</a:t>
            </a:r>
            <a:r>
              <a:rPr lang="en-US" sz="1400" dirty="0" err="1"/>
              <a:t>tmpCodes</a:t>
            </a:r>
            <a:r>
              <a:rPr lang="en-US" sz="1400" dirty="0"/>
              <a:t> (code, description) values('N', 'Net Profit Payment')</a:t>
            </a:r>
          </a:p>
          <a:p>
            <a:pPr marL="0" indent="0">
              <a:buNone/>
            </a:pPr>
            <a:r>
              <a:rPr lang="en-US" sz="1400" dirty="0" smtClean="0"/>
              <a:t>insert into </a:t>
            </a:r>
            <a:r>
              <a:rPr lang="en-US" sz="1400" dirty="0" err="1" smtClean="0"/>
              <a:t>CDEXInterestCodes</a:t>
            </a:r>
            <a:r>
              <a:rPr lang="en-US" sz="1400" dirty="0" smtClean="0"/>
              <a:t> select code, description</a:t>
            </a:r>
          </a:p>
          <a:p>
            <a:pPr marL="0" indent="0">
              <a:buNone/>
            </a:pPr>
            <a:r>
              <a:rPr lang="en-US" sz="1400" dirty="0" smtClean="0"/>
              <a:t>from </a:t>
            </a:r>
            <a:r>
              <a:rPr lang="en-US" sz="1400" dirty="0"/>
              <a:t>#</a:t>
            </a:r>
            <a:r>
              <a:rPr lang="en-US" sz="1400" dirty="0" err="1"/>
              <a:t>tmpCodes</a:t>
            </a:r>
            <a:r>
              <a:rPr lang="en-US" sz="1400" dirty="0"/>
              <a:t> T where not exists (select 1 from </a:t>
            </a:r>
            <a:r>
              <a:rPr lang="en-US" sz="1400" dirty="0" err="1" smtClean="0"/>
              <a:t>InterestCodes</a:t>
            </a:r>
            <a:r>
              <a:rPr lang="en-US" sz="1400" dirty="0" smtClean="0"/>
              <a:t> </a:t>
            </a:r>
            <a:r>
              <a:rPr lang="en-US" sz="1400" dirty="0"/>
              <a:t>where Code = </a:t>
            </a:r>
            <a:r>
              <a:rPr lang="en-US" sz="1400" dirty="0" err="1"/>
              <a:t>T.Code</a:t>
            </a:r>
            <a:r>
              <a:rPr lang="en-US" sz="1400" dirty="0"/>
              <a:t> and Description = </a:t>
            </a:r>
            <a:r>
              <a:rPr lang="en-US" sz="1400" dirty="0" err="1"/>
              <a:t>T.Description</a:t>
            </a:r>
            <a:r>
              <a:rPr lang="en-US" sz="1400" dirty="0"/>
              <a:t>)</a:t>
            </a:r>
          </a:p>
          <a:p>
            <a:pPr marL="0" indent="0">
              <a:buNone/>
            </a:pPr>
            <a:r>
              <a:rPr lang="en-US" sz="1400" dirty="0" smtClean="0"/>
              <a:t>drop </a:t>
            </a:r>
            <a:r>
              <a:rPr lang="en-US" sz="1400" dirty="0"/>
              <a:t>table #</a:t>
            </a:r>
            <a:r>
              <a:rPr lang="en-US" sz="1400" dirty="0" err="1" smtClean="0"/>
              <a:t>tmpCodes</a:t>
            </a: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END</a:t>
            </a: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64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Idempotent Inserts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000" dirty="0"/>
              <a:t>IF NOT EXISTS(SELECT 1 FROM [</a:t>
            </a:r>
            <a:r>
              <a:rPr lang="en-US" sz="2000" dirty="0" err="1"/>
              <a:t>dbo</a:t>
            </a:r>
            <a:r>
              <a:rPr lang="en-US" sz="2000" dirty="0"/>
              <a:t>].[</a:t>
            </a:r>
            <a:r>
              <a:rPr lang="en-US" sz="2000" dirty="0" err="1"/>
              <a:t>ProductionProducts</a:t>
            </a:r>
            <a:r>
              <a:rPr lang="en-US" sz="2000" dirty="0"/>
              <a:t>] </a:t>
            </a:r>
            <a:r>
              <a:rPr lang="en-US" sz="2000" dirty="0" smtClean="0"/>
              <a:t>WHERE </a:t>
            </a:r>
            <a:r>
              <a:rPr lang="en-US" sz="2000" dirty="0"/>
              <a:t>Name = 'Combination of Products' AND Code = 'Combination of Products' AND </a:t>
            </a:r>
            <a:r>
              <a:rPr lang="en-US" sz="2000" dirty="0" err="1"/>
              <a:t>OrgId</a:t>
            </a:r>
            <a:r>
              <a:rPr lang="en-US" sz="2000" dirty="0"/>
              <a:t> = @</a:t>
            </a:r>
            <a:r>
              <a:rPr lang="en-US" sz="2000" dirty="0" err="1"/>
              <a:t>OrgId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BEGIN</a:t>
            </a:r>
          </a:p>
          <a:p>
            <a:pPr marL="0" indent="0">
              <a:buNone/>
            </a:pPr>
            <a:r>
              <a:rPr lang="en-US" sz="2000" dirty="0"/>
              <a:t>INSERT INTO [</a:t>
            </a:r>
            <a:r>
              <a:rPr lang="en-US" sz="2000" dirty="0" err="1"/>
              <a:t>dbo</a:t>
            </a:r>
            <a:r>
              <a:rPr lang="en-US" sz="2000" dirty="0"/>
              <a:t>].[</a:t>
            </a:r>
            <a:r>
              <a:rPr lang="en-US" sz="2000" dirty="0" err="1"/>
              <a:t>ProductionProducts</a:t>
            </a:r>
            <a:r>
              <a:rPr lang="en-US" sz="2000" dirty="0"/>
              <a:t>] ([Name], [Code], [</a:t>
            </a:r>
            <a:r>
              <a:rPr lang="en-US" sz="2000" dirty="0" err="1"/>
              <a:t>CDEXCode</a:t>
            </a:r>
            <a:r>
              <a:rPr lang="en-US" sz="2000" dirty="0"/>
              <a:t>], [Active], [</a:t>
            </a:r>
            <a:r>
              <a:rPr lang="en-US" sz="2000" dirty="0" err="1"/>
              <a:t>CreateDate</a:t>
            </a:r>
            <a:r>
              <a:rPr lang="en-US" sz="2000" dirty="0"/>
              <a:t>], [</a:t>
            </a:r>
            <a:r>
              <a:rPr lang="en-US" sz="2000" dirty="0" err="1"/>
              <a:t>UpdateDate</a:t>
            </a:r>
            <a:r>
              <a:rPr lang="en-US" sz="2000" dirty="0"/>
              <a:t>], [</a:t>
            </a:r>
            <a:r>
              <a:rPr lang="en-US" sz="2000" dirty="0" err="1"/>
              <a:t>CreatedById</a:t>
            </a:r>
            <a:r>
              <a:rPr lang="en-US" sz="2000" dirty="0"/>
              <a:t>], [</a:t>
            </a:r>
            <a:r>
              <a:rPr lang="en-US" sz="2000" dirty="0" err="1"/>
              <a:t>LastUpdatedById</a:t>
            </a:r>
            <a:r>
              <a:rPr lang="en-US" sz="2000" dirty="0"/>
              <a:t>], [</a:t>
            </a:r>
            <a:r>
              <a:rPr lang="en-US" sz="2000" dirty="0" err="1"/>
              <a:t>OrgId</a:t>
            </a:r>
            <a:r>
              <a:rPr lang="en-US" sz="2000" dirty="0"/>
              <a:t>])</a:t>
            </a:r>
          </a:p>
          <a:p>
            <a:pPr marL="0" indent="0">
              <a:buNone/>
            </a:pPr>
            <a:r>
              <a:rPr lang="en-US" sz="2000" dirty="0"/>
              <a:t>            VALUES ('Combination of Products', 'Combination of Products', 5, 1, GETDATE(), GETDATE(), 1, 1, @</a:t>
            </a:r>
            <a:r>
              <a:rPr lang="en-US" sz="2000" dirty="0" err="1"/>
              <a:t>OrgId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END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1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Idempotent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IF </a:t>
            </a:r>
            <a:r>
              <a:rPr lang="en-US" dirty="0" smtClean="0"/>
              <a:t>EXISTS </a:t>
            </a:r>
            <a:r>
              <a:rPr lang="en-US" dirty="0"/>
              <a:t>(SELECT * FROM </a:t>
            </a:r>
            <a:r>
              <a:rPr lang="en-US" dirty="0" err="1"/>
              <a:t>sys.objects</a:t>
            </a:r>
            <a:r>
              <a:rPr lang="en-US" dirty="0"/>
              <a:t> WHERE </a:t>
            </a:r>
            <a:r>
              <a:rPr lang="en-US" dirty="0" err="1"/>
              <a:t>object_id</a:t>
            </a:r>
            <a:r>
              <a:rPr lang="en-US" dirty="0"/>
              <a:t> = OBJECT_ID(N'[</a:t>
            </a:r>
            <a:r>
              <a:rPr lang="en-US" dirty="0" err="1"/>
              <a:t>dbo</a:t>
            </a:r>
            <a:r>
              <a:rPr lang="en-US" dirty="0" smtClean="0"/>
              <a:t>].[</a:t>
            </a:r>
            <a:r>
              <a:rPr lang="en-US" dirty="0" err="1"/>
              <a:t>ProductionProducts</a:t>
            </a:r>
            <a:r>
              <a:rPr lang="en-US" dirty="0" smtClean="0"/>
              <a:t>]') </a:t>
            </a:r>
            <a:r>
              <a:rPr lang="en-US" dirty="0"/>
              <a:t>AND type in (N'U'))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UPDATE [</a:t>
            </a:r>
            <a:r>
              <a:rPr lang="en-US" dirty="0" err="1" smtClean="0"/>
              <a:t>dbo</a:t>
            </a:r>
            <a:r>
              <a:rPr lang="en-US" dirty="0"/>
              <a:t>].[</a:t>
            </a:r>
            <a:r>
              <a:rPr lang="en-US" dirty="0" err="1"/>
              <a:t>ProductionProducts</a:t>
            </a:r>
            <a:r>
              <a:rPr lang="en-US" dirty="0"/>
              <a:t>] </a:t>
            </a:r>
            <a:r>
              <a:rPr lang="en-US" dirty="0" smtClean="0"/>
              <a:t>SET</a:t>
            </a:r>
          </a:p>
          <a:p>
            <a:pPr marL="457200" lvl="1" indent="0">
              <a:buNone/>
            </a:pPr>
            <a:r>
              <a:rPr lang="en-US" dirty="0" smtClean="0"/>
              <a:t>Name = </a:t>
            </a:r>
            <a:r>
              <a:rPr lang="en-US" dirty="0" err="1" smtClean="0"/>
              <a:t>newName</a:t>
            </a:r>
            <a:r>
              <a:rPr lang="en-US" dirty="0" smtClean="0"/>
              <a:t>,</a:t>
            </a:r>
          </a:p>
          <a:p>
            <a:pPr marL="457200" lvl="1" indent="0">
              <a:buNone/>
            </a:pPr>
            <a:r>
              <a:rPr lang="en-US" dirty="0" err="1" smtClean="0"/>
              <a:t>UpdatedDate</a:t>
            </a:r>
            <a:r>
              <a:rPr lang="en-US" dirty="0" smtClean="0"/>
              <a:t> = </a:t>
            </a:r>
            <a:r>
              <a:rPr lang="en-US" dirty="0" err="1" smtClean="0"/>
              <a:t>getdate</a:t>
            </a:r>
            <a:r>
              <a:rPr lang="en-US" dirty="0" smtClean="0"/>
              <a:t>()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WHERE NAME = 'Combination </a:t>
            </a:r>
            <a:r>
              <a:rPr lang="en-US" dirty="0"/>
              <a:t>of </a:t>
            </a:r>
            <a:r>
              <a:rPr lang="en-US" dirty="0" smtClean="0"/>
              <a:t>Products’</a:t>
            </a:r>
            <a:r>
              <a:rPr lang="en-US" dirty="0"/>
              <a:t> AND Code = 'Combination of Products' AND </a:t>
            </a:r>
            <a:r>
              <a:rPr lang="en-US" dirty="0" err="1"/>
              <a:t>OrgId</a:t>
            </a:r>
            <a:r>
              <a:rPr lang="en-US" dirty="0"/>
              <a:t> = @</a:t>
            </a:r>
            <a:r>
              <a:rPr lang="en-US" dirty="0" err="1"/>
              <a:t>OrgId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END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2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Tooltip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9753" y="2016125"/>
            <a:ext cx="2126818" cy="344963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38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Plan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565" y="2016125"/>
            <a:ext cx="9099194" cy="344963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6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Stubs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out a collection of these for your own use</a:t>
            </a:r>
          </a:p>
          <a:p>
            <a:r>
              <a:rPr lang="en-US" dirty="0" smtClean="0"/>
              <a:t>They are very handy, so you don</a:t>
            </a:r>
            <a:r>
              <a:rPr lang="mr-IN" dirty="0" smtClean="0"/>
              <a:t>’</a:t>
            </a:r>
            <a:r>
              <a:rPr lang="en-US" dirty="0" smtClean="0"/>
              <a:t>t have to repeat steps when testing stored procedures or functions</a:t>
            </a:r>
          </a:p>
          <a:p>
            <a:r>
              <a:rPr lang="en-US" dirty="0" smtClean="0"/>
              <a:t>It can help to make a list of the stored procs and functions and what they do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8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stub 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DECLARE @</a:t>
            </a:r>
            <a:r>
              <a:rPr lang="en-US" dirty="0" err="1"/>
              <a:t>BatteryIds</a:t>
            </a:r>
            <a:r>
              <a:rPr lang="en-US" dirty="0"/>
              <a:t> </a:t>
            </a:r>
            <a:r>
              <a:rPr lang="en-US" dirty="0" err="1"/>
              <a:t>IntegerArrayTableType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DECLARE @</a:t>
            </a:r>
            <a:r>
              <a:rPr lang="en-US" dirty="0" err="1"/>
              <a:t>OrgId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= 98</a:t>
            </a:r>
          </a:p>
          <a:p>
            <a:pPr marL="0" indent="0">
              <a:buNone/>
            </a:pPr>
            <a:r>
              <a:rPr lang="en-US" dirty="0"/>
              <a:t>DECLARE @Active </a:t>
            </a:r>
            <a:r>
              <a:rPr lang="en-US" dirty="0" err="1"/>
              <a:t>int</a:t>
            </a:r>
            <a:r>
              <a:rPr lang="en-US" dirty="0"/>
              <a:t> = 1</a:t>
            </a:r>
          </a:p>
          <a:p>
            <a:pPr marL="0" indent="0">
              <a:buNone/>
            </a:pPr>
            <a:r>
              <a:rPr lang="en-US" dirty="0"/>
              <a:t>DECLARE @</a:t>
            </a:r>
            <a:r>
              <a:rPr lang="en-US" dirty="0" err="1"/>
              <a:t>UserId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= 1</a:t>
            </a:r>
          </a:p>
          <a:p>
            <a:pPr marL="0" indent="0">
              <a:buNone/>
            </a:pPr>
            <a:r>
              <a:rPr lang="en-US" dirty="0"/>
              <a:t>DECLARE @</a:t>
            </a:r>
            <a:r>
              <a:rPr lang="en-US" dirty="0" err="1"/>
              <a:t>ProductTypeId</a:t>
            </a:r>
            <a:r>
              <a:rPr lang="en-US" dirty="0"/>
              <a:t> INT = NULL</a:t>
            </a:r>
          </a:p>
          <a:p>
            <a:pPr marL="0" indent="0">
              <a:buNone/>
            </a:pPr>
            <a:r>
              <a:rPr lang="en-US" dirty="0"/>
              <a:t>INSERT @</a:t>
            </a:r>
            <a:r>
              <a:rPr lang="en-US" dirty="0" err="1"/>
              <a:t>BatteryIds</a:t>
            </a:r>
            <a:r>
              <a:rPr lang="en-US" dirty="0"/>
              <a:t>(n) select Id from Batteries where </a:t>
            </a:r>
            <a:r>
              <a:rPr lang="en-US" dirty="0" err="1"/>
              <a:t>OrgId</a:t>
            </a:r>
            <a:r>
              <a:rPr lang="en-US" dirty="0"/>
              <a:t> = @</a:t>
            </a:r>
            <a:r>
              <a:rPr lang="en-US" dirty="0" err="1"/>
              <a:t>OrgID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DECLARE @</a:t>
            </a:r>
            <a:r>
              <a:rPr lang="en-US" dirty="0" err="1"/>
              <a:t>StartDate</a:t>
            </a:r>
            <a:r>
              <a:rPr lang="en-US" dirty="0"/>
              <a:t> varchar(10) = '1/1/2017'</a:t>
            </a:r>
          </a:p>
          <a:p>
            <a:pPr marL="0" indent="0">
              <a:buNone/>
            </a:pPr>
            <a:r>
              <a:rPr lang="en-US" dirty="0"/>
              <a:t>DECLARE @</a:t>
            </a:r>
            <a:r>
              <a:rPr lang="en-US" dirty="0" err="1"/>
              <a:t>EndDate</a:t>
            </a:r>
            <a:r>
              <a:rPr lang="en-US" dirty="0"/>
              <a:t> varchar(10) = '8/10/2017'</a:t>
            </a:r>
          </a:p>
          <a:p>
            <a:pPr marL="0" indent="0">
              <a:buNone/>
            </a:pPr>
            <a:r>
              <a:rPr lang="en-US" dirty="0"/>
              <a:t>DECLARE @</a:t>
            </a:r>
            <a:r>
              <a:rPr lang="en-US" dirty="0" err="1"/>
              <a:t>GroupBy</a:t>
            </a:r>
            <a:r>
              <a:rPr lang="en-US" dirty="0"/>
              <a:t> varchar = 'Daily'</a:t>
            </a:r>
          </a:p>
          <a:p>
            <a:pPr marL="0" indent="0">
              <a:buNone/>
            </a:pPr>
            <a:r>
              <a:rPr lang="en-US" dirty="0" smtClean="0"/>
              <a:t>exec </a:t>
            </a:r>
            <a:r>
              <a:rPr lang="en-US" dirty="0" err="1"/>
              <a:t>RPT_BatteryGroupedProduction</a:t>
            </a:r>
            <a:r>
              <a:rPr lang="en-US" dirty="0"/>
              <a:t> @</a:t>
            </a:r>
            <a:r>
              <a:rPr lang="en-US" dirty="0" err="1"/>
              <a:t>OrgId</a:t>
            </a:r>
            <a:r>
              <a:rPr lang="en-US" dirty="0"/>
              <a:t>, @</a:t>
            </a:r>
            <a:r>
              <a:rPr lang="en-US" dirty="0" err="1"/>
              <a:t>UserID</a:t>
            </a:r>
            <a:r>
              <a:rPr lang="en-US" dirty="0"/>
              <a:t>, @</a:t>
            </a:r>
            <a:r>
              <a:rPr lang="en-US" dirty="0" err="1"/>
              <a:t>BatteryIds</a:t>
            </a:r>
            <a:r>
              <a:rPr lang="en-US" dirty="0"/>
              <a:t>, @</a:t>
            </a:r>
            <a:r>
              <a:rPr lang="en-US" dirty="0" err="1"/>
              <a:t>StartDate</a:t>
            </a:r>
            <a:r>
              <a:rPr lang="en-US" dirty="0"/>
              <a:t>, @</a:t>
            </a:r>
            <a:r>
              <a:rPr lang="en-US" dirty="0" err="1"/>
              <a:t>EndDate</a:t>
            </a:r>
            <a:r>
              <a:rPr lang="en-US" dirty="0"/>
              <a:t>, @</a:t>
            </a:r>
            <a:r>
              <a:rPr lang="en-US" dirty="0" err="1"/>
              <a:t>GroupBy</a:t>
            </a:r>
            <a:r>
              <a:rPr lang="en-US" dirty="0"/>
              <a:t>, @</a:t>
            </a:r>
            <a:r>
              <a:rPr lang="en-US" dirty="0" smtClean="0"/>
              <a:t>Active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stub example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DECLARE @</a:t>
            </a:r>
            <a:r>
              <a:rPr lang="en-US" dirty="0" err="1"/>
              <a:t>WellIds</a:t>
            </a:r>
            <a:r>
              <a:rPr lang="en-US" dirty="0"/>
              <a:t> </a:t>
            </a:r>
            <a:r>
              <a:rPr lang="en-US" dirty="0" err="1"/>
              <a:t>IntegerArrayTableType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DECLARE @</a:t>
            </a:r>
            <a:r>
              <a:rPr lang="en-US" dirty="0" err="1"/>
              <a:t>OrgID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= 91</a:t>
            </a:r>
          </a:p>
          <a:p>
            <a:pPr marL="0" indent="0">
              <a:buNone/>
            </a:pPr>
            <a:r>
              <a:rPr lang="en-US" dirty="0"/>
              <a:t>DECLARE @Active </a:t>
            </a:r>
            <a:r>
              <a:rPr lang="en-US" dirty="0" err="1"/>
              <a:t>int</a:t>
            </a:r>
            <a:r>
              <a:rPr lang="en-US" dirty="0"/>
              <a:t> = 1</a:t>
            </a:r>
          </a:p>
          <a:p>
            <a:pPr marL="0" indent="0">
              <a:buNone/>
            </a:pPr>
            <a:r>
              <a:rPr lang="en-US" dirty="0"/>
              <a:t>DECLARE @</a:t>
            </a:r>
            <a:r>
              <a:rPr lang="en-US" dirty="0" err="1"/>
              <a:t>UserId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= 1</a:t>
            </a:r>
          </a:p>
          <a:p>
            <a:pPr marL="0" indent="0">
              <a:buNone/>
            </a:pPr>
            <a:r>
              <a:rPr lang="en-US" dirty="0"/>
              <a:t>INSERT @</a:t>
            </a:r>
            <a:r>
              <a:rPr lang="en-US" dirty="0" err="1"/>
              <a:t>WellIds</a:t>
            </a:r>
            <a:r>
              <a:rPr lang="en-US" dirty="0"/>
              <a:t>(n) select distinct Id from Wells where </a:t>
            </a:r>
            <a:r>
              <a:rPr lang="en-US" dirty="0" err="1"/>
              <a:t>OrgId</a:t>
            </a:r>
            <a:r>
              <a:rPr lang="en-US" dirty="0"/>
              <a:t> = 91 and </a:t>
            </a:r>
            <a:r>
              <a:rPr lang="en-US" dirty="0" err="1"/>
              <a:t>FieldId</a:t>
            </a:r>
            <a:r>
              <a:rPr lang="en-US" dirty="0"/>
              <a:t> = 1724 </a:t>
            </a:r>
          </a:p>
          <a:p>
            <a:pPr marL="0" indent="0">
              <a:buNone/>
            </a:pPr>
            <a:r>
              <a:rPr lang="en-US" dirty="0"/>
              <a:t>DECLARE @</a:t>
            </a:r>
            <a:r>
              <a:rPr lang="en-US" dirty="0" err="1"/>
              <a:t>StartDate</a:t>
            </a:r>
            <a:r>
              <a:rPr lang="en-US" dirty="0"/>
              <a:t> varchar(10) = '4/1/2017'</a:t>
            </a:r>
          </a:p>
          <a:p>
            <a:pPr marL="0" indent="0">
              <a:buNone/>
            </a:pPr>
            <a:r>
              <a:rPr lang="en-US" dirty="0"/>
              <a:t>DECLARE @</a:t>
            </a:r>
            <a:r>
              <a:rPr lang="en-US" dirty="0" err="1"/>
              <a:t>EndDate</a:t>
            </a:r>
            <a:r>
              <a:rPr lang="en-US" dirty="0"/>
              <a:t> varchar(10) = '8/31/2017'</a:t>
            </a:r>
          </a:p>
          <a:p>
            <a:pPr marL="0" indent="0">
              <a:buNone/>
            </a:pPr>
            <a:r>
              <a:rPr lang="en-US" dirty="0"/>
              <a:t>DECLARE @</a:t>
            </a:r>
            <a:r>
              <a:rPr lang="en-US" dirty="0" err="1"/>
              <a:t>GroupBy</a:t>
            </a:r>
            <a:r>
              <a:rPr lang="en-US" dirty="0"/>
              <a:t> varchar = 'Monthly'</a:t>
            </a:r>
          </a:p>
          <a:p>
            <a:pPr marL="0" indent="0">
              <a:buNone/>
            </a:pPr>
            <a:r>
              <a:rPr lang="en-US" dirty="0" smtClean="0"/>
              <a:t>exec </a:t>
            </a:r>
            <a:r>
              <a:rPr lang="en-US" dirty="0"/>
              <a:t>[</a:t>
            </a:r>
            <a:r>
              <a:rPr lang="en-US" dirty="0" err="1"/>
              <a:t>RPT_ExportWellMonthlyProduction</a:t>
            </a:r>
            <a:r>
              <a:rPr lang="en-US" dirty="0"/>
              <a:t>] @</a:t>
            </a:r>
            <a:r>
              <a:rPr lang="en-US" dirty="0" err="1"/>
              <a:t>OrgId</a:t>
            </a:r>
            <a:r>
              <a:rPr lang="en-US" dirty="0"/>
              <a:t>, @</a:t>
            </a:r>
            <a:r>
              <a:rPr lang="en-US" dirty="0" err="1"/>
              <a:t>UserId</a:t>
            </a:r>
            <a:r>
              <a:rPr lang="en-US" dirty="0"/>
              <a:t>, @</a:t>
            </a:r>
            <a:r>
              <a:rPr lang="en-US" dirty="0" err="1"/>
              <a:t>WellIds</a:t>
            </a:r>
            <a:r>
              <a:rPr lang="en-US" dirty="0"/>
              <a:t>, @</a:t>
            </a:r>
            <a:r>
              <a:rPr lang="en-US" dirty="0" err="1"/>
              <a:t>StartDate</a:t>
            </a:r>
            <a:r>
              <a:rPr lang="en-US" dirty="0"/>
              <a:t>, @</a:t>
            </a:r>
            <a:r>
              <a:rPr lang="en-US" dirty="0" err="1"/>
              <a:t>EndDate</a:t>
            </a:r>
            <a:r>
              <a:rPr lang="en-US" dirty="0"/>
              <a:t>, @Active 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37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n-US" dirty="0" smtClean="0"/>
              <a:t>SQL Server </a:t>
            </a:r>
            <a:r>
              <a:rPr lang="en-US" dirty="0" smtClean="0"/>
              <a:t>Express or SQL Server Developer </a:t>
            </a:r>
            <a:r>
              <a:rPr lang="en-US" dirty="0" smtClean="0"/>
              <a:t>Edition </a:t>
            </a:r>
            <a:r>
              <a:rPr lang="en-US" dirty="0" smtClean="0"/>
              <a:t>(both are free downloads)</a:t>
            </a:r>
            <a:endParaRPr lang="en-US" dirty="0" smtClean="0"/>
          </a:p>
          <a:p>
            <a:r>
              <a:rPr lang="en-US" dirty="0" smtClean="0"/>
              <a:t>SQL Server Management Studio (free download)</a:t>
            </a:r>
          </a:p>
          <a:p>
            <a:r>
              <a:rPr lang="en-US" dirty="0" smtClean="0"/>
              <a:t>A laptop running Windows </a:t>
            </a:r>
            <a:r>
              <a:rPr lang="en-US" dirty="0" smtClean="0"/>
              <a:t>10 (home or professional)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94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collection of data organized for easy and fast retrieval of structured data</a:t>
            </a:r>
          </a:p>
          <a:p>
            <a:r>
              <a:rPr lang="en-US" dirty="0" smtClean="0"/>
              <a:t>Some examples of data by industry</a:t>
            </a:r>
          </a:p>
          <a:p>
            <a:pPr lvl="1"/>
            <a:r>
              <a:rPr lang="en-US" dirty="0" smtClean="0"/>
              <a:t>Oil and Gas</a:t>
            </a:r>
          </a:p>
          <a:p>
            <a:pPr lvl="1"/>
            <a:r>
              <a:rPr lang="en-US" dirty="0" smtClean="0"/>
              <a:t>Inventory Control</a:t>
            </a:r>
          </a:p>
          <a:p>
            <a:pPr lvl="1"/>
            <a:r>
              <a:rPr lang="en-US" dirty="0" smtClean="0"/>
              <a:t>Banking</a:t>
            </a:r>
          </a:p>
          <a:p>
            <a:pPr lvl="1"/>
            <a:r>
              <a:rPr lang="en-US" dirty="0" smtClean="0"/>
              <a:t>Radioactive Waste Tracking (temporal databases)</a:t>
            </a:r>
          </a:p>
          <a:p>
            <a:pPr lvl="1"/>
            <a:r>
              <a:rPr lang="en-US" dirty="0" smtClean="0"/>
              <a:t>Benefits Tracking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19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en-US" dirty="0" err="1" smtClean="0"/>
              <a:t>DESign</a:t>
            </a:r>
            <a:r>
              <a:rPr lang="en-US" dirty="0" smtClean="0"/>
              <a:t>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organize data</a:t>
            </a:r>
          </a:p>
          <a:p>
            <a:r>
              <a:rPr lang="en-US" dirty="0" smtClean="0"/>
              <a:t>What is an Entity</a:t>
            </a:r>
          </a:p>
          <a:p>
            <a:r>
              <a:rPr lang="en-US" dirty="0" smtClean="0"/>
              <a:t>What is an Attribute of an Entity</a:t>
            </a:r>
          </a:p>
          <a:p>
            <a:r>
              <a:rPr lang="en-US" dirty="0" smtClean="0"/>
              <a:t>How to think to get a good design</a:t>
            </a:r>
          </a:p>
          <a:p>
            <a:r>
              <a:rPr lang="en-US" dirty="0" smtClean="0"/>
              <a:t>Thinking from a programmers perspective</a:t>
            </a:r>
          </a:p>
          <a:p>
            <a:r>
              <a:rPr lang="en-US" dirty="0" smtClean="0"/>
              <a:t>Thinking from a DBA perspective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74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Normal Form (1NF)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Normal Form (2NF)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Normal Form (3NF)</a:t>
            </a:r>
          </a:p>
          <a:p>
            <a:r>
              <a:rPr lang="en-US" dirty="0" smtClean="0"/>
              <a:t>We also have 4</a:t>
            </a:r>
            <a:r>
              <a:rPr lang="en-US" baseline="30000" dirty="0" smtClean="0"/>
              <a:t>th</a:t>
            </a:r>
            <a:r>
              <a:rPr lang="en-US" dirty="0" smtClean="0"/>
              <a:t> (</a:t>
            </a:r>
            <a:r>
              <a:rPr lang="en-US" dirty="0"/>
              <a:t>Boyce </a:t>
            </a:r>
            <a:r>
              <a:rPr lang="en-US" dirty="0" err="1"/>
              <a:t>Codd</a:t>
            </a:r>
            <a:r>
              <a:rPr lang="en-US" dirty="0"/>
              <a:t> Normal Form </a:t>
            </a:r>
            <a:r>
              <a:rPr lang="en-US" dirty="0" smtClean="0"/>
              <a:t>- BCNF) and 5</a:t>
            </a:r>
            <a:r>
              <a:rPr lang="en-US" baseline="30000" dirty="0" smtClean="0"/>
              <a:t>th</a:t>
            </a:r>
            <a:r>
              <a:rPr lang="en-US" dirty="0" smtClean="0"/>
              <a:t> normal forms, but they are rarely used in practical designs. </a:t>
            </a:r>
          </a:p>
          <a:p>
            <a:r>
              <a:rPr lang="en-US" dirty="0" smtClean="0"/>
              <a:t>The goal of normalization is to ensure consistency in data. Lack of consistency can lead to incorrect answers to questions asked of your data</a:t>
            </a:r>
          </a:p>
          <a:p>
            <a:r>
              <a:rPr lang="en-US" dirty="0" smtClean="0"/>
              <a:t>This however does not preclude machine learning software from providing the same or even better answers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209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normal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Sources: 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en.wikipedia.org/wiki/First_normal_form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support.microsoft.com/en-us/help/283878/description-of-the-database-normalization-basics</a:t>
            </a:r>
            <a:endParaRPr lang="en-US" dirty="0" smtClean="0"/>
          </a:p>
          <a:p>
            <a:r>
              <a:rPr lang="en-US" dirty="0" smtClean="0"/>
              <a:t>Goals</a:t>
            </a:r>
          </a:p>
          <a:p>
            <a:pPr lvl="1"/>
            <a:r>
              <a:rPr lang="en-US" dirty="0"/>
              <a:t>Eliminate repeating groups in individual </a:t>
            </a:r>
            <a:r>
              <a:rPr lang="en-US" dirty="0" smtClean="0"/>
              <a:t>tables</a:t>
            </a:r>
          </a:p>
          <a:p>
            <a:pPr lvl="1"/>
            <a:r>
              <a:rPr lang="en-US" dirty="0"/>
              <a:t>Create a separate table for each set of related </a:t>
            </a:r>
            <a:r>
              <a:rPr lang="en-US" dirty="0" smtClean="0"/>
              <a:t>data</a:t>
            </a:r>
            <a:endParaRPr lang="en-US" dirty="0"/>
          </a:p>
          <a:p>
            <a:pPr lvl="1"/>
            <a:r>
              <a:rPr lang="en-US" dirty="0"/>
              <a:t>Identify each set of related data with a primary </a:t>
            </a:r>
            <a:r>
              <a:rPr lang="en-US" dirty="0" smtClean="0"/>
              <a:t>key</a:t>
            </a:r>
          </a:p>
          <a:p>
            <a:r>
              <a:rPr lang="en-US" dirty="0" smtClean="0"/>
              <a:t>CJ Date's definition of first normal form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table is in first normal form if and only if it </a:t>
            </a:r>
            <a:r>
              <a:rPr lang="en-US" dirty="0" smtClean="0"/>
              <a:t>is “</a:t>
            </a:r>
            <a:r>
              <a:rPr lang="en-US" dirty="0" smtClean="0">
                <a:hlinkClick r:id="rId4" tooltip="Isomorphism"/>
              </a:rPr>
              <a:t>isomorphic</a:t>
            </a:r>
            <a:r>
              <a:rPr lang="en-US" dirty="0"/>
              <a:t> to some relation"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5426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764</TotalTime>
  <Words>2195</Words>
  <Application>Microsoft Macintosh PowerPoint</Application>
  <PresentationFormat>Widescreen</PresentationFormat>
  <Paragraphs>384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Calibri</vt:lpstr>
      <vt:lpstr>Calisto MT</vt:lpstr>
      <vt:lpstr>Gill Sans MT</vt:lpstr>
      <vt:lpstr>Mangal</vt:lpstr>
      <vt:lpstr>Wingdings</vt:lpstr>
      <vt:lpstr>Arial</vt:lpstr>
      <vt:lpstr>Gallery</vt:lpstr>
      <vt:lpstr>SQL and Database Training</vt:lpstr>
      <vt:lpstr>About Me</vt:lpstr>
      <vt:lpstr>Assumptions</vt:lpstr>
      <vt:lpstr>What we will cover</vt:lpstr>
      <vt:lpstr>What you will need</vt:lpstr>
      <vt:lpstr>What is a database</vt:lpstr>
      <vt:lpstr>Database DESign considerations</vt:lpstr>
      <vt:lpstr>NORMAL FORMS</vt:lpstr>
      <vt:lpstr>First normal form</vt:lpstr>
      <vt:lpstr>CJ Date – First normal form rules</vt:lpstr>
      <vt:lpstr>Second normal form</vt:lpstr>
      <vt:lpstr>Example not in second normal form</vt:lpstr>
      <vt:lpstr>Example in second normal form</vt:lpstr>
      <vt:lpstr>Third normal form</vt:lpstr>
      <vt:lpstr>3NF Example</vt:lpstr>
      <vt:lpstr>Why doesn’t this meet 3NF</vt:lpstr>
      <vt:lpstr>This is in 3nf – but not quite….why not?</vt:lpstr>
      <vt:lpstr>Fourth normal form</vt:lpstr>
      <vt:lpstr>Fifth normal form</vt:lpstr>
      <vt:lpstr>Lets design the database</vt:lpstr>
      <vt:lpstr>LAB 1</vt:lpstr>
      <vt:lpstr>Entities</vt:lpstr>
      <vt:lpstr>How are entities related</vt:lpstr>
      <vt:lpstr>Student enrollments</vt:lpstr>
      <vt:lpstr>Student enrollments</vt:lpstr>
      <vt:lpstr>What kind of questions can we ask</vt:lpstr>
      <vt:lpstr>PowerPoint Presentation</vt:lpstr>
      <vt:lpstr>What is a query</vt:lpstr>
      <vt:lpstr>SQL</vt:lpstr>
      <vt:lpstr>Query examples</vt:lpstr>
      <vt:lpstr>Lets get more information</vt:lpstr>
      <vt:lpstr>Searching for things</vt:lpstr>
      <vt:lpstr>Grouped results</vt:lpstr>
      <vt:lpstr>The basic toolkit</vt:lpstr>
      <vt:lpstr>Finding out info about a table</vt:lpstr>
      <vt:lpstr>PRACTICE session - beginner</vt:lpstr>
      <vt:lpstr>Practice session - intermediate</vt:lpstr>
      <vt:lpstr>Practice Session – ADVANCED</vt:lpstr>
      <vt:lpstr>Idempotent Queries</vt:lpstr>
      <vt:lpstr>Idempotent Add Column</vt:lpstr>
      <vt:lpstr>Idempotent Remove Column</vt:lpstr>
      <vt:lpstr>Idempotent Inserts</vt:lpstr>
      <vt:lpstr>Idempotent Inserts</vt:lpstr>
      <vt:lpstr>Idempotent Updates</vt:lpstr>
      <vt:lpstr>Performance Tooltip</vt:lpstr>
      <vt:lpstr>Execution Plan</vt:lpstr>
      <vt:lpstr>Test Stubs</vt:lpstr>
      <vt:lpstr>Test stub example 1</vt:lpstr>
      <vt:lpstr>Test stub example 2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Training</dc:title>
  <dc:creator>Sunil Khandwala</dc:creator>
  <cp:lastModifiedBy>Sunil Khandwala</cp:lastModifiedBy>
  <cp:revision>46</cp:revision>
  <dcterms:created xsi:type="dcterms:W3CDTF">2017-08-17T18:31:20Z</dcterms:created>
  <dcterms:modified xsi:type="dcterms:W3CDTF">2018-04-05T03:37:56Z</dcterms:modified>
</cp:coreProperties>
</file>